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0" roundtripDataSignature="AMtx7mggpVb1BRI2ias5Qtcw+DbII/cs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A4BC20-98A7-41C7-9935-3587468A39E3}">
  <a:tblStyle styleId="{1DA4BC20-98A7-41C7-9935-3587468A39E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a0b163ffe_4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a0b163ffe_4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6a0b163ffe_4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Kyle</a:t>
            </a:r>
            <a:endParaRPr/>
          </a:p>
        </p:txBody>
      </p:sp>
      <p:sp>
        <p:nvSpPr>
          <p:cNvPr id="63" name="Google Shape;6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69" name="Google Shape;6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76" name="Google Shape;7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82" name="Google Shape;8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6a0b163ff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26a0b163f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a0b163ffe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96" name="Google Shape;96;g26a0b163ffe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a0b163ffe_3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6a0b163ffe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a0b163ffe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11" name="Google Shape;111;g26a0b163ffe_2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1"/>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11"/>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2"/>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2"/>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3"/>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3"/>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4"/>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5"/>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5"/>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5"/>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6"/>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6"/>
          <p:cNvSpPr/>
          <p:nvPr>
            <p:ph idx="2" type="pic"/>
          </p:nvPr>
        </p:nvSpPr>
        <p:spPr>
          <a:xfrm>
            <a:off x="3200400" y="1196430"/>
            <a:ext cx="5486400" cy="4850287"/>
          </a:xfrm>
          <a:prstGeom prst="rect">
            <a:avLst/>
          </a:prstGeom>
          <a:noFill/>
          <a:ln>
            <a:noFill/>
          </a:ln>
        </p:spPr>
      </p:sp>
      <p:sp>
        <p:nvSpPr>
          <p:cNvPr id="50" name="Google Shape;50;p16"/>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ph type="ctrTitle"/>
          </p:nvPr>
        </p:nvSpPr>
        <p:spPr>
          <a:xfrm>
            <a:off x="1619250" y="3814625"/>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11111"/>
              <a:buFont typeface="Arial"/>
              <a:buNone/>
            </a:pPr>
            <a:r>
              <a:rPr lang="en-US"/>
              <a:t>Team 30: Smart Pest Repeller</a:t>
            </a:r>
            <a:endParaRPr/>
          </a:p>
          <a:p>
            <a:pPr indent="0" lvl="0" marL="0" rtl="0" algn="r">
              <a:lnSpc>
                <a:spcPct val="100000"/>
              </a:lnSpc>
              <a:spcBef>
                <a:spcPts val="0"/>
              </a:spcBef>
              <a:spcAft>
                <a:spcPts val="0"/>
              </a:spcAft>
              <a:buClr>
                <a:schemeClr val="lt1"/>
              </a:buClr>
              <a:buSzPct val="162932"/>
              <a:buFont typeface="Arial"/>
              <a:buNone/>
            </a:pPr>
            <a:r>
              <a:rPr lang="en-US"/>
              <a:t>Bi-Weekly Update 3</a:t>
            </a:r>
            <a:br>
              <a:rPr lang="en-US"/>
            </a:br>
            <a:r>
              <a:rPr lang="en-US" sz="2455"/>
              <a:t>Andrew Albritton</a:t>
            </a:r>
            <a:endParaRPr sz="2455"/>
          </a:p>
          <a:p>
            <a:pPr indent="0" lvl="0" marL="0" rtl="0" algn="r">
              <a:lnSpc>
                <a:spcPct val="100000"/>
              </a:lnSpc>
              <a:spcBef>
                <a:spcPts val="0"/>
              </a:spcBef>
              <a:spcAft>
                <a:spcPts val="0"/>
              </a:spcAft>
              <a:buClr>
                <a:schemeClr val="lt1"/>
              </a:buClr>
              <a:buSzPct val="162932"/>
              <a:buFont typeface="Arial"/>
              <a:buNone/>
            </a:pPr>
            <a:r>
              <a:rPr lang="en-US" sz="2455"/>
              <a:t>Melquisedec Ordonez</a:t>
            </a:r>
            <a:endParaRPr sz="2455"/>
          </a:p>
          <a:p>
            <a:pPr indent="0" lvl="0" marL="0" rtl="0" algn="r">
              <a:lnSpc>
                <a:spcPct val="100000"/>
              </a:lnSpc>
              <a:spcBef>
                <a:spcPts val="0"/>
              </a:spcBef>
              <a:spcAft>
                <a:spcPts val="0"/>
              </a:spcAft>
              <a:buClr>
                <a:schemeClr val="lt1"/>
              </a:buClr>
              <a:buSzPct val="162932"/>
              <a:buFont typeface="Arial"/>
              <a:buNone/>
            </a:pPr>
            <a:r>
              <a:rPr lang="en-US" sz="2455"/>
              <a:t>Michael McNeil</a:t>
            </a:r>
            <a:br>
              <a:rPr lang="en-US" sz="2455"/>
            </a:br>
            <a:r>
              <a:rPr lang="en-US" sz="2455"/>
              <a:t>Sponsor: Peng Hao Huang</a:t>
            </a:r>
            <a:br>
              <a:rPr lang="en-US" sz="2455"/>
            </a:br>
            <a:r>
              <a:rPr lang="en-US" sz="2455"/>
              <a:t>TA: Eric Robles</a:t>
            </a:r>
            <a:br>
              <a:rPr lang="en-US" sz="2455"/>
            </a:br>
            <a:endParaRPr sz="2455"/>
          </a:p>
        </p:txBody>
      </p:sp>
      <p:sp>
        <p:nvSpPr>
          <p:cNvPr id="59" name="Google Shape;59;p2"/>
          <p:cNvSpPr/>
          <p:nvPr/>
        </p:nvSpPr>
        <p:spPr>
          <a:xfrm>
            <a:off x="0" y="0"/>
            <a:ext cx="6111425" cy="6111425"/>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2"/>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idx="1" type="body"/>
          </p:nvPr>
        </p:nvSpPr>
        <p:spPr>
          <a:xfrm>
            <a:off x="457200" y="2049270"/>
            <a:ext cx="8229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t/>
            </a:r>
            <a:endParaRPr/>
          </a:p>
        </p:txBody>
      </p:sp>
      <p:sp>
        <p:nvSpPr>
          <p:cNvPr id="121" name="Google Shape;121;p7"/>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Melquisedec Ordonez</a:t>
            </a:r>
            <a:endParaRPr/>
          </a:p>
        </p:txBody>
      </p:sp>
      <p:sp>
        <p:nvSpPr>
          <p:cNvPr id="122" name="Google Shape;122;p7"/>
          <p:cNvSpPr txBox="1"/>
          <p:nvPr/>
        </p:nvSpPr>
        <p:spPr>
          <a:xfrm>
            <a:off x="5449177" y="2350574"/>
            <a:ext cx="28161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t>Backup</a:t>
            </a:r>
            <a:r>
              <a:rPr lang="en-US" sz="1300"/>
              <a:t> board will and final board will communicate in the same manner, just need to swap connection to final board.</a:t>
            </a:r>
            <a:endParaRPr sz="1300"/>
          </a:p>
        </p:txBody>
      </p:sp>
      <p:pic>
        <p:nvPicPr>
          <p:cNvPr id="123" name="Google Shape;123;p7"/>
          <p:cNvPicPr preferRelativeResize="0"/>
          <p:nvPr/>
        </p:nvPicPr>
        <p:blipFill rotWithShape="1">
          <a:blip r:embed="rId3">
            <a:alphaModFix/>
          </a:blip>
          <a:srcRect b="17946" l="37266" r="24546" t="41415"/>
          <a:stretch/>
        </p:blipFill>
        <p:spPr>
          <a:xfrm>
            <a:off x="547475" y="2106975"/>
            <a:ext cx="3491952" cy="2322576"/>
          </a:xfrm>
          <a:prstGeom prst="rect">
            <a:avLst/>
          </a:prstGeom>
          <a:noFill/>
          <a:ln>
            <a:noFill/>
          </a:ln>
        </p:spPr>
      </p:pic>
      <p:pic>
        <p:nvPicPr>
          <p:cNvPr id="124" name="Google Shape;124;p7"/>
          <p:cNvPicPr preferRelativeResize="0"/>
          <p:nvPr/>
        </p:nvPicPr>
        <p:blipFill rotWithShape="1">
          <a:blip r:embed="rId4">
            <a:alphaModFix/>
          </a:blip>
          <a:srcRect b="42605" l="26467" r="13934" t="43332"/>
          <a:stretch/>
        </p:blipFill>
        <p:spPr>
          <a:xfrm>
            <a:off x="609600" y="4852750"/>
            <a:ext cx="5449824" cy="803700"/>
          </a:xfrm>
          <a:prstGeom prst="rect">
            <a:avLst/>
          </a:prstGeom>
          <a:noFill/>
          <a:ln>
            <a:noFill/>
          </a:ln>
        </p:spPr>
      </p:pic>
      <p:cxnSp>
        <p:nvCxnSpPr>
          <p:cNvPr id="125" name="Google Shape;125;p7"/>
          <p:cNvCxnSpPr/>
          <p:nvPr/>
        </p:nvCxnSpPr>
        <p:spPr>
          <a:xfrm>
            <a:off x="1535725" y="4206875"/>
            <a:ext cx="3913500" cy="9111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7"/>
          <p:cNvCxnSpPr/>
          <p:nvPr/>
        </p:nvCxnSpPr>
        <p:spPr>
          <a:xfrm>
            <a:off x="1970575" y="4362175"/>
            <a:ext cx="2774700" cy="8181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7"/>
          <p:cNvCxnSpPr/>
          <p:nvPr/>
        </p:nvCxnSpPr>
        <p:spPr>
          <a:xfrm>
            <a:off x="2602125" y="3910075"/>
            <a:ext cx="1501200" cy="1228500"/>
          </a:xfrm>
          <a:prstGeom prst="straightConnector1">
            <a:avLst/>
          </a:prstGeom>
          <a:noFill/>
          <a:ln cap="flat" cmpd="sng" w="9525">
            <a:solidFill>
              <a:schemeClr val="dk2"/>
            </a:solidFill>
            <a:prstDash val="solid"/>
            <a:round/>
            <a:headEnd len="med" w="med" type="none"/>
            <a:tailEnd len="med" w="med" type="triangle"/>
          </a:ln>
        </p:spPr>
      </p:cxnSp>
      <p:pic>
        <p:nvPicPr>
          <p:cNvPr id="128" name="Google Shape;128;p7"/>
          <p:cNvPicPr preferRelativeResize="0"/>
          <p:nvPr/>
        </p:nvPicPr>
        <p:blipFill rotWithShape="1">
          <a:blip r:embed="rId5">
            <a:alphaModFix/>
          </a:blip>
          <a:srcRect b="24448" l="48836" r="35312" t="65907"/>
          <a:stretch/>
        </p:blipFill>
        <p:spPr>
          <a:xfrm rot="5400000">
            <a:off x="3688638" y="2799725"/>
            <a:ext cx="1449475" cy="551163"/>
          </a:xfrm>
          <a:prstGeom prst="rect">
            <a:avLst/>
          </a:prstGeom>
          <a:noFill/>
          <a:ln>
            <a:noFill/>
          </a:ln>
        </p:spPr>
      </p:pic>
      <p:cxnSp>
        <p:nvCxnSpPr>
          <p:cNvPr id="129" name="Google Shape;129;p7"/>
          <p:cNvCxnSpPr/>
          <p:nvPr/>
        </p:nvCxnSpPr>
        <p:spPr>
          <a:xfrm flipH="1" rot="10800000">
            <a:off x="2270825" y="3547750"/>
            <a:ext cx="1956900" cy="555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Execution Plan </a:t>
            </a:r>
            <a:br>
              <a:rPr lang="en-US"/>
            </a:br>
            <a:endParaRPr/>
          </a:p>
        </p:txBody>
      </p:sp>
      <p:pic>
        <p:nvPicPr>
          <p:cNvPr id="135" name="Google Shape;135;p8"/>
          <p:cNvPicPr preferRelativeResize="0"/>
          <p:nvPr/>
        </p:nvPicPr>
        <p:blipFill>
          <a:blip r:embed="rId3">
            <a:alphaModFix/>
          </a:blip>
          <a:stretch>
            <a:fillRect/>
          </a:stretch>
        </p:blipFill>
        <p:spPr>
          <a:xfrm>
            <a:off x="241050" y="1591827"/>
            <a:ext cx="8661903" cy="48527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6a0b163ffe_4_4"/>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Validation Plan</a:t>
            </a:r>
            <a:endParaRPr/>
          </a:p>
        </p:txBody>
      </p:sp>
      <p:pic>
        <p:nvPicPr>
          <p:cNvPr id="142" name="Google Shape;142;g26a0b163ffe_4_4"/>
          <p:cNvPicPr preferRelativeResize="0"/>
          <p:nvPr/>
        </p:nvPicPr>
        <p:blipFill>
          <a:blip r:embed="rId3">
            <a:alphaModFix/>
          </a:blip>
          <a:stretch>
            <a:fillRect/>
          </a:stretch>
        </p:blipFill>
        <p:spPr>
          <a:xfrm>
            <a:off x="162450" y="1852877"/>
            <a:ext cx="4234129" cy="4700321"/>
          </a:xfrm>
          <a:prstGeom prst="rect">
            <a:avLst/>
          </a:prstGeom>
          <a:noFill/>
          <a:ln>
            <a:noFill/>
          </a:ln>
        </p:spPr>
      </p:pic>
      <p:pic>
        <p:nvPicPr>
          <p:cNvPr id="143" name="Google Shape;143;g26a0b163ffe_4_4"/>
          <p:cNvPicPr preferRelativeResize="0"/>
          <p:nvPr/>
        </p:nvPicPr>
        <p:blipFill>
          <a:blip r:embed="rId4">
            <a:alphaModFix/>
          </a:blip>
          <a:stretch>
            <a:fillRect/>
          </a:stretch>
        </p:blipFill>
        <p:spPr>
          <a:xfrm>
            <a:off x="4396575" y="3422975"/>
            <a:ext cx="4704775" cy="156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9"/>
          <p:cNvSpPr txBox="1"/>
          <p:nvPr>
            <p:ph idx="1" type="body"/>
          </p:nvPr>
        </p:nvSpPr>
        <p:spPr>
          <a:xfrm>
            <a:off x="457200" y="1608545"/>
            <a:ext cx="8229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rPr b="1" lang="en-US"/>
              <a:t>Thank you, any questions?</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
        <p:nvSpPr>
          <p:cNvPr id="66" name="Google Shape;66;p3"/>
          <p:cNvSpPr txBox="1"/>
          <p:nvPr>
            <p:ph idx="1" type="body"/>
          </p:nvPr>
        </p:nvSpPr>
        <p:spPr>
          <a:xfrm>
            <a:off x="457200" y="2049275"/>
            <a:ext cx="8229600" cy="46374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80000"/>
              </a:lnSpc>
              <a:spcBef>
                <a:spcPts val="0"/>
              </a:spcBef>
              <a:spcAft>
                <a:spcPts val="0"/>
              </a:spcAft>
              <a:buNone/>
            </a:pPr>
            <a:r>
              <a:rPr lang="en-US" sz="2600"/>
              <a:t>	</a:t>
            </a:r>
            <a:r>
              <a:rPr lang="en-US" sz="2300"/>
              <a:t>Most outdoor areas, whether agricultural, recreational, or communal, utilize pest control. Current pest control methods on the market often make consumers compromise between what is effective and what is safe for the environment. Pesticides can be highly effective but also dangerous for any organisms that are not the targeted pest. The other commercially available option is ultrasonic emitters. These have the limitation of only being able to target one type of pest at a time due to limited frequency emission.</a:t>
            </a:r>
            <a:endParaRPr sz="2300"/>
          </a:p>
          <a:p>
            <a:pPr indent="0" lvl="0" marL="0" rtl="0" algn="l">
              <a:lnSpc>
                <a:spcPct val="80000"/>
              </a:lnSpc>
              <a:spcBef>
                <a:spcPts val="0"/>
              </a:spcBef>
              <a:spcAft>
                <a:spcPts val="0"/>
              </a:spcAft>
              <a:buNone/>
            </a:pPr>
            <a:r>
              <a:t/>
            </a:r>
            <a:endParaRPr sz="2300"/>
          </a:p>
          <a:p>
            <a:pPr indent="0" lvl="0" marL="0" rtl="0" algn="l">
              <a:lnSpc>
                <a:spcPct val="80000"/>
              </a:lnSpc>
              <a:spcBef>
                <a:spcPts val="0"/>
              </a:spcBef>
              <a:spcAft>
                <a:spcPts val="0"/>
              </a:spcAft>
              <a:buNone/>
            </a:pPr>
            <a:r>
              <a:rPr lang="en-US" sz="2300"/>
              <a:t>	Our solution to this problem is to make a more versatile ultrasonic emitter system that can have multiple different pest responses using a machine learning identification system. With this system the desire is to have the effectiveness of a more harsh method such as pesticides without the environmental drawbacks.</a:t>
            </a:r>
            <a:endParaRPr sz="2300"/>
          </a:p>
          <a:p>
            <a:pPr indent="0" lvl="0" marL="0" rtl="0" algn="l">
              <a:lnSpc>
                <a:spcPct val="80000"/>
              </a:lnSpc>
              <a:spcBef>
                <a:spcPts val="0"/>
              </a:spcBef>
              <a:spcAft>
                <a:spcPts val="0"/>
              </a:spcAft>
              <a:buNone/>
            </a:pPr>
            <a:r>
              <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556"/>
              <a:buFont typeface="Arial"/>
              <a:buNone/>
            </a:pPr>
            <a:r>
              <a:rPr lang="en-US"/>
              <a:t>Project/Subsystem Overview </a:t>
            </a:r>
            <a:endParaRPr/>
          </a:p>
        </p:txBody>
      </p:sp>
      <p:pic>
        <p:nvPicPr>
          <p:cNvPr id="72" name="Google Shape;72;p4"/>
          <p:cNvPicPr preferRelativeResize="0"/>
          <p:nvPr/>
        </p:nvPicPr>
        <p:blipFill>
          <a:blip r:embed="rId3">
            <a:alphaModFix/>
          </a:blip>
          <a:stretch>
            <a:fillRect/>
          </a:stretch>
        </p:blipFill>
        <p:spPr>
          <a:xfrm>
            <a:off x="1297075" y="1804501"/>
            <a:ext cx="6378150" cy="4152050"/>
          </a:xfrm>
          <a:prstGeom prst="rect">
            <a:avLst/>
          </a:prstGeom>
          <a:noFill/>
          <a:ln>
            <a:noFill/>
          </a:ln>
        </p:spPr>
      </p:pic>
      <p:sp>
        <p:nvSpPr>
          <p:cNvPr id="73" name="Google Shape;73;p4"/>
          <p:cNvSpPr txBox="1"/>
          <p:nvPr/>
        </p:nvSpPr>
        <p:spPr>
          <a:xfrm>
            <a:off x="829025" y="5882050"/>
            <a:ext cx="7242300" cy="44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0000"/>
                </a:solidFill>
              </a:rPr>
              <a:t>Michael - </a:t>
            </a:r>
            <a:r>
              <a:rPr lang="en-US" sz="1800">
                <a:solidFill>
                  <a:srgbClr val="F9CB9C"/>
                </a:solidFill>
              </a:rPr>
              <a:t>Orange</a:t>
            </a:r>
            <a:r>
              <a:rPr lang="en-US" sz="1800"/>
              <a:t>    </a:t>
            </a:r>
            <a:r>
              <a:rPr lang="en-US" sz="1800">
                <a:solidFill>
                  <a:srgbClr val="000000"/>
                </a:solidFill>
              </a:rPr>
              <a:t>Andrew - </a:t>
            </a:r>
            <a:r>
              <a:rPr lang="en-US" sz="1800">
                <a:solidFill>
                  <a:srgbClr val="FFFF00"/>
                </a:solidFill>
              </a:rPr>
              <a:t>Yellow </a:t>
            </a:r>
            <a:r>
              <a:rPr lang="en-US" sz="1800"/>
              <a:t>  </a:t>
            </a:r>
            <a:r>
              <a:rPr lang="en-US" sz="1800">
                <a:solidFill>
                  <a:srgbClr val="000000"/>
                </a:solidFill>
              </a:rPr>
              <a:t>Mel - </a:t>
            </a:r>
            <a:r>
              <a:rPr lang="en-US" sz="1800">
                <a:solidFill>
                  <a:srgbClr val="00FFFF"/>
                </a:solidFill>
              </a:rPr>
              <a:t>Blue </a:t>
            </a:r>
            <a:r>
              <a:rPr lang="en-US" sz="1800">
                <a:solidFill>
                  <a:schemeClr val="dk1"/>
                </a:solidFill>
              </a:rPr>
              <a:t>   Purchased - </a:t>
            </a:r>
            <a:r>
              <a:rPr lang="en-US" sz="1800">
                <a:solidFill>
                  <a:schemeClr val="lt1"/>
                </a:solidFill>
              </a:rPr>
              <a:t>White</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5"/>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graphicFrame>
        <p:nvGraphicFramePr>
          <p:cNvPr id="79" name="Google Shape;79;p5"/>
          <p:cNvGraphicFramePr/>
          <p:nvPr/>
        </p:nvGraphicFramePr>
        <p:xfrm>
          <a:off x="286334" y="2615479"/>
          <a:ext cx="3000000" cy="3000000"/>
        </p:xfrm>
        <a:graphic>
          <a:graphicData uri="http://schemas.openxmlformats.org/drawingml/2006/table">
            <a:tbl>
              <a:tblPr>
                <a:noFill/>
                <a:tableStyleId>{1DA4BC20-98A7-41C7-9935-3587468A39E3}</a:tableStyleId>
              </a:tblPr>
              <a:tblGrid>
                <a:gridCol w="1245350"/>
                <a:gridCol w="1240575"/>
                <a:gridCol w="1242975"/>
                <a:gridCol w="1252525"/>
                <a:gridCol w="1308550"/>
                <a:gridCol w="1182175"/>
                <a:gridCol w="1099200"/>
              </a:tblGrid>
              <a:tr h="1387900">
                <a:tc>
                  <a:txBody>
                    <a:bodyPr/>
                    <a:lstStyle/>
                    <a:p>
                      <a:pPr indent="0" lvl="0" marL="0" marR="0" rtl="0" algn="ctr">
                        <a:spcBef>
                          <a:spcPts val="0"/>
                        </a:spcBef>
                        <a:spcAft>
                          <a:spcPts val="0"/>
                        </a:spcAft>
                        <a:buNone/>
                      </a:pPr>
                      <a:r>
                        <a:rPr lang="en-US" sz="1300" u="none" cap="none" strike="noStrike"/>
                        <a:t>Subsystem Designs and Testing</a:t>
                      </a:r>
                      <a:endParaRPr/>
                    </a:p>
                    <a:p>
                      <a:pPr indent="0" lvl="0" marL="0" marR="0" rtl="0" algn="ctr">
                        <a:spcBef>
                          <a:spcPts val="0"/>
                        </a:spcBef>
                        <a:spcAft>
                          <a:spcPts val="0"/>
                        </a:spcAft>
                        <a:buNone/>
                      </a:pPr>
                      <a:r>
                        <a:rPr lang="en-US" sz="1300" u="none" cap="none" strike="noStrike"/>
                        <a:t>(was </a:t>
                      </a:r>
                      <a:r>
                        <a:rPr lang="en-US" sz="1300"/>
                        <a:t>to complete 2/23, work ongoing)</a:t>
                      </a:r>
                      <a:endParaRPr sz="13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US" sz="1300" u="none" cap="none" strike="noStrike"/>
                        <a:t>Integration of </a:t>
                      </a:r>
                      <a:r>
                        <a:rPr lang="en-US" sz="1300"/>
                        <a:t>power</a:t>
                      </a:r>
                      <a:r>
                        <a:rPr lang="en-US" sz="1300" u="none" cap="none" strike="noStrike"/>
                        <a:t> subsystem and MCU </a:t>
                      </a:r>
                      <a:endParaRPr sz="1300" u="none" cap="none" strike="noStrike"/>
                    </a:p>
                    <a:p>
                      <a:pPr indent="0" lvl="0" marL="0" marR="0" rtl="0" algn="ctr">
                        <a:spcBef>
                          <a:spcPts val="0"/>
                        </a:spcBef>
                        <a:spcAft>
                          <a:spcPts val="0"/>
                        </a:spcAft>
                        <a:buNone/>
                      </a:pPr>
                      <a:r>
                        <a:rPr lang="en-US" sz="1300" u="none" cap="none" strike="noStrike"/>
                        <a:t>(to complete by </a:t>
                      </a:r>
                      <a:r>
                        <a:rPr lang="en-US" sz="1300"/>
                        <a:t>3/3</a:t>
                      </a:r>
                      <a:r>
                        <a:rPr lang="en-US" sz="1300" u="none" cap="none" strike="noStrike"/>
                        <a:t>)</a:t>
                      </a:r>
                      <a:endParaRPr sz="13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t>Integration of </a:t>
                      </a:r>
                      <a:r>
                        <a:rPr lang="en-US" sz="1300"/>
                        <a:t>detection and emitter subsystems</a:t>
                      </a:r>
                      <a:r>
                        <a:rPr lang="en-US" sz="1300" u="none" cap="none" strike="noStrike"/>
                        <a:t> </a:t>
                      </a:r>
                      <a:br>
                        <a:rPr lang="en-US" sz="1300" u="none" cap="none" strike="noStrike"/>
                      </a:br>
                      <a:r>
                        <a:rPr lang="en-US" sz="1300" u="none" cap="none" strike="noStrike"/>
                        <a:t>(to complete by </a:t>
                      </a:r>
                      <a:r>
                        <a:rPr lang="en-US" sz="1300"/>
                        <a:t>3/3</a:t>
                      </a:r>
                      <a:r>
                        <a:rPr lang="en-US" sz="1300" u="none" cap="none" strike="noStrike"/>
                        <a:t>)</a:t>
                      </a:r>
                      <a:endParaRPr sz="13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t>Final Integration </a:t>
                      </a:r>
                      <a:br>
                        <a:rPr lang="en-US" sz="1300" u="none" cap="none" strike="noStrike"/>
                      </a:br>
                      <a:r>
                        <a:rPr lang="en-US" sz="1300" u="none" cap="none" strike="noStrike"/>
                        <a:t>(to complete by </a:t>
                      </a:r>
                      <a:r>
                        <a:rPr lang="en-US" sz="1300"/>
                        <a:t>3/10</a:t>
                      </a:r>
                      <a:r>
                        <a:rPr lang="en-US" sz="1300" u="none" cap="none" strike="noStrike"/>
                        <a:t>)</a:t>
                      </a:r>
                      <a:endParaRPr sz="13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t>System Test</a:t>
                      </a:r>
                      <a:br>
                        <a:rPr lang="en-US" sz="1300" u="none" cap="none" strike="noStrike"/>
                      </a:br>
                      <a:r>
                        <a:rPr lang="en-US" sz="1300" u="none" cap="none" strike="noStrike"/>
                        <a:t>(to complete by </a:t>
                      </a:r>
                      <a:r>
                        <a:rPr lang="en-US" sz="1300"/>
                        <a:t>3/25</a:t>
                      </a:r>
                      <a:r>
                        <a:rPr lang="en-US" sz="1300" u="none" cap="none" strike="noStrike"/>
                        <a:t>)</a:t>
                      </a:r>
                      <a:endParaRPr sz="13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t>Validation</a:t>
                      </a:r>
                      <a:br>
                        <a:rPr lang="en-US" sz="1300" u="none" cap="none" strike="noStrike"/>
                      </a:br>
                      <a:r>
                        <a:rPr lang="en-US" sz="1300" u="none" cap="none" strike="noStrike"/>
                        <a:t>(to complete by </a:t>
                      </a:r>
                      <a:r>
                        <a:rPr lang="en-US" sz="1300"/>
                        <a:t>4/8</a:t>
                      </a:r>
                      <a:r>
                        <a:rPr lang="en-US" sz="1300" u="none" cap="none" strike="noStrike"/>
                        <a:t>)</a:t>
                      </a:r>
                      <a:endParaRPr sz="13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t>Demo and Report </a:t>
                      </a:r>
                      <a:br>
                        <a:rPr lang="en-US" sz="1300" u="none" cap="none" strike="noStrike"/>
                      </a:br>
                      <a:r>
                        <a:rPr lang="en-US" sz="1300" u="none" cap="none" strike="noStrike"/>
                        <a:t>(to complete by </a:t>
                      </a:r>
                      <a:r>
                        <a:rPr lang="en-US" sz="1300"/>
                        <a:t>4/15</a:t>
                      </a:r>
                      <a:r>
                        <a:rPr lang="en-US" sz="1300" u="none" cap="none" strike="noStrike"/>
                        <a:t>)</a:t>
                      </a:r>
                      <a:endParaRPr sz="1300" u="none" cap="none" strike="noStrike"/>
                    </a:p>
                  </a:txBody>
                  <a:tcPr marT="45675" marB="45675" marR="91425" marL="91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Michael McNeil</a:t>
            </a:r>
            <a:endParaRPr/>
          </a:p>
        </p:txBody>
      </p:sp>
      <p:graphicFrame>
        <p:nvGraphicFramePr>
          <p:cNvPr id="85" name="Google Shape;85;p6"/>
          <p:cNvGraphicFramePr/>
          <p:nvPr/>
        </p:nvGraphicFramePr>
        <p:xfrm>
          <a:off x="685800" y="1952075"/>
          <a:ext cx="3000000" cy="3000000"/>
        </p:xfrm>
        <a:graphic>
          <a:graphicData uri="http://schemas.openxmlformats.org/drawingml/2006/table">
            <a:tbl>
              <a:tblPr>
                <a:noFill/>
                <a:tableStyleId>{1DA4BC20-98A7-41C7-9935-3587468A39E3}</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 1</a:t>
                      </a:r>
                      <a:r>
                        <a:rPr lang="en-US" sz="1800">
                          <a:solidFill>
                            <a:srgbClr val="FF0000"/>
                          </a:solidFill>
                        </a:rPr>
                        <a:t>5</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0" lvl="0" marL="0" marR="0" rtl="0" algn="l">
                        <a:spcBef>
                          <a:spcPts val="0"/>
                        </a:spcBef>
                        <a:spcAft>
                          <a:spcPts val="0"/>
                        </a:spcAft>
                        <a:buClr>
                          <a:schemeClr val="dk1"/>
                        </a:buClr>
                        <a:buSzPts val="1800"/>
                        <a:buFont typeface="Arial"/>
                        <a:buNone/>
                      </a:pPr>
                      <a:r>
                        <a:rPr lang="en-US" sz="1800"/>
                        <a:t>-Redesigned power system PCB assembled and continuity tested</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800"/>
                        <a:buFont typeface="Arial"/>
                        <a:buNone/>
                      </a:pPr>
                      <a:r>
                        <a:rPr lang="en-US" sz="1800"/>
                        <a:t>On-going functional testing of subsystem</a:t>
                      </a:r>
                      <a:endParaRPr sz="1800"/>
                    </a:p>
                    <a:p>
                      <a:pPr indent="0" lvl="0" marL="0" marR="0" rtl="0" algn="l">
                        <a:spcBef>
                          <a:spcPts val="0"/>
                        </a:spcBef>
                        <a:spcAft>
                          <a:spcPts val="0"/>
                        </a:spcAft>
                        <a:buClr>
                          <a:schemeClr val="dk1"/>
                        </a:buClr>
                        <a:buSzPts val="1800"/>
                        <a:buFont typeface="Arial"/>
                        <a:buNone/>
                      </a:pPr>
                      <a:r>
                        <a:t/>
                      </a:r>
                      <a:endParaRPr sz="1800"/>
                    </a:p>
                    <a:p>
                      <a:pPr indent="0" lvl="0" marL="0" marR="0" rtl="0" algn="l">
                        <a:spcBef>
                          <a:spcPts val="0"/>
                        </a:spcBef>
                        <a:spcAft>
                          <a:spcPts val="0"/>
                        </a:spcAft>
                        <a:buClr>
                          <a:schemeClr val="dk1"/>
                        </a:buClr>
                        <a:buSzPts val="1800"/>
                        <a:buFont typeface="Arial"/>
                        <a:buNone/>
                      </a:pPr>
                      <a:r>
                        <a:rPr lang="en-US" sz="1800"/>
                        <a:t>Integration with MCU and emitter subsystem to be done by next review</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6a0b163ffe_0_0"/>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Michael McNeil</a:t>
            </a:r>
            <a:endParaRPr/>
          </a:p>
        </p:txBody>
      </p:sp>
      <p:pic>
        <p:nvPicPr>
          <p:cNvPr id="91" name="Google Shape;91;g26a0b163ffe_0_0"/>
          <p:cNvPicPr preferRelativeResize="0"/>
          <p:nvPr/>
        </p:nvPicPr>
        <p:blipFill>
          <a:blip r:embed="rId3">
            <a:alphaModFix/>
          </a:blip>
          <a:stretch>
            <a:fillRect/>
          </a:stretch>
        </p:blipFill>
        <p:spPr>
          <a:xfrm>
            <a:off x="777773" y="2427300"/>
            <a:ext cx="2759224" cy="3678950"/>
          </a:xfrm>
          <a:prstGeom prst="rect">
            <a:avLst/>
          </a:prstGeom>
          <a:noFill/>
          <a:ln>
            <a:noFill/>
          </a:ln>
        </p:spPr>
      </p:pic>
      <p:sp>
        <p:nvSpPr>
          <p:cNvPr id="92" name="Google Shape;92;g26a0b163ffe_0_0"/>
          <p:cNvSpPr txBox="1"/>
          <p:nvPr/>
        </p:nvSpPr>
        <p:spPr>
          <a:xfrm>
            <a:off x="3877400" y="2215675"/>
            <a:ext cx="5077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endParaRPr>
          </a:p>
        </p:txBody>
      </p:sp>
      <p:sp>
        <p:nvSpPr>
          <p:cNvPr id="93" name="Google Shape;93;g26a0b163ffe_0_0"/>
          <p:cNvSpPr txBox="1"/>
          <p:nvPr/>
        </p:nvSpPr>
        <p:spPr>
          <a:xfrm>
            <a:off x="4015850" y="2427300"/>
            <a:ext cx="4800600" cy="41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chemeClr val="dk1"/>
                </a:solidFill>
              </a:rPr>
              <a:t>Board Improvements:</a:t>
            </a:r>
            <a:endParaRPr b="1" sz="1800" u="sng">
              <a:solidFill>
                <a:schemeClr val="dk1"/>
              </a:solidFill>
            </a:endParaRPr>
          </a:p>
          <a:p>
            <a:pPr indent="0" lvl="0" marL="0" rtl="0" algn="l">
              <a:spcBef>
                <a:spcPts val="0"/>
              </a:spcBef>
              <a:spcAft>
                <a:spcPts val="0"/>
              </a:spcAft>
              <a:buNone/>
            </a:pPr>
            <a:r>
              <a:rPr lang="en-US" sz="1800">
                <a:solidFill>
                  <a:schemeClr val="dk1"/>
                </a:solidFill>
              </a:rPr>
              <a:t>-Changed battery charger IC</a:t>
            </a:r>
            <a:endParaRPr sz="1800">
              <a:solidFill>
                <a:schemeClr val="dk1"/>
              </a:solidFill>
            </a:endParaRPr>
          </a:p>
          <a:p>
            <a:pPr indent="0" lvl="0" marL="0" rtl="0" algn="l">
              <a:spcBef>
                <a:spcPts val="0"/>
              </a:spcBef>
              <a:spcAft>
                <a:spcPts val="0"/>
              </a:spcAft>
              <a:buNone/>
            </a:pPr>
            <a:r>
              <a:rPr lang="en-US" sz="1800">
                <a:solidFill>
                  <a:schemeClr val="dk1"/>
                </a:solidFill>
              </a:rPr>
              <a:t>-Fixed grounding issues</a:t>
            </a:r>
            <a:endParaRPr sz="1800">
              <a:solidFill>
                <a:schemeClr val="dk1"/>
              </a:solidFill>
            </a:endParaRPr>
          </a:p>
          <a:p>
            <a:pPr indent="0" lvl="0" marL="0" rtl="0" algn="l">
              <a:spcBef>
                <a:spcPts val="0"/>
              </a:spcBef>
              <a:spcAft>
                <a:spcPts val="0"/>
              </a:spcAft>
              <a:buNone/>
            </a:pPr>
            <a:r>
              <a:rPr lang="en-US" sz="1800">
                <a:solidFill>
                  <a:schemeClr val="dk1"/>
                </a:solidFill>
              </a:rPr>
              <a:t>-Increased passive component size for easier assembly and testing (0402s to 0805s)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US" sz="1800" u="sng">
                <a:solidFill>
                  <a:schemeClr val="dk1"/>
                </a:solidFill>
              </a:rPr>
              <a:t>To be done in coming weeks:</a:t>
            </a:r>
            <a:endParaRPr sz="1800">
              <a:solidFill>
                <a:schemeClr val="dk1"/>
              </a:solidFill>
            </a:endParaRPr>
          </a:p>
          <a:p>
            <a:pPr indent="0" lvl="0" marL="0" rtl="0" algn="l">
              <a:spcBef>
                <a:spcPts val="0"/>
              </a:spcBef>
              <a:spcAft>
                <a:spcPts val="0"/>
              </a:spcAft>
              <a:buNone/>
            </a:pPr>
            <a:r>
              <a:rPr lang="en-US" sz="1800">
                <a:solidFill>
                  <a:schemeClr val="dk1"/>
                </a:solidFill>
              </a:rPr>
              <a:t>-Subsystem functionality testing for charger,FG, and regulator</a:t>
            </a:r>
            <a:endParaRPr sz="1800">
              <a:solidFill>
                <a:schemeClr val="dk1"/>
              </a:solidFill>
            </a:endParaRPr>
          </a:p>
          <a:p>
            <a:pPr indent="0" lvl="0" marL="0" rtl="0" algn="l">
              <a:spcBef>
                <a:spcPts val="0"/>
              </a:spcBef>
              <a:spcAft>
                <a:spcPts val="0"/>
              </a:spcAft>
              <a:buNone/>
            </a:pPr>
            <a:r>
              <a:rPr lang="en-US" sz="1800">
                <a:solidFill>
                  <a:schemeClr val="dk1"/>
                </a:solidFill>
              </a:rPr>
              <a:t>-Integration of I2C communication with MCU</a:t>
            </a:r>
            <a:endParaRPr sz="1800">
              <a:solidFill>
                <a:schemeClr val="dk1"/>
              </a:solidFill>
            </a:endParaRPr>
          </a:p>
          <a:p>
            <a:pPr indent="0" lvl="0" marL="0" rtl="0" algn="l">
              <a:spcBef>
                <a:spcPts val="0"/>
              </a:spcBef>
              <a:spcAft>
                <a:spcPts val="0"/>
              </a:spcAft>
              <a:buNone/>
            </a:pPr>
            <a:r>
              <a:rPr lang="en-US" sz="1800">
                <a:solidFill>
                  <a:schemeClr val="dk1"/>
                </a:solidFill>
              </a:rPr>
              <a:t>-Designing functional system tests with rest of group for final integration testing</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26a0b163ffe_2_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Andrew Albritton</a:t>
            </a:r>
            <a:endParaRPr/>
          </a:p>
        </p:txBody>
      </p:sp>
      <p:graphicFrame>
        <p:nvGraphicFramePr>
          <p:cNvPr id="99" name="Google Shape;99;g26a0b163ffe_2_0"/>
          <p:cNvGraphicFramePr/>
          <p:nvPr/>
        </p:nvGraphicFramePr>
        <p:xfrm>
          <a:off x="685800" y="1952075"/>
          <a:ext cx="3000000" cy="3000000"/>
        </p:xfrm>
        <a:graphic>
          <a:graphicData uri="http://schemas.openxmlformats.org/drawingml/2006/table">
            <a:tbl>
              <a:tblPr>
                <a:noFill/>
                <a:tableStyleId>{1DA4BC20-98A7-41C7-9935-3587468A39E3}</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 35 hrs of effort     </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30200" lvl="0" marL="457200" marR="0" rtl="0" algn="l">
                        <a:spcBef>
                          <a:spcPts val="0"/>
                        </a:spcBef>
                        <a:spcAft>
                          <a:spcPts val="0"/>
                        </a:spcAft>
                        <a:buSzPts val="1600"/>
                        <a:buChar char="●"/>
                      </a:pPr>
                      <a:r>
                        <a:rPr lang="en-US" sz="1600"/>
                        <a:t>Hyperparameters</a:t>
                      </a:r>
                      <a:r>
                        <a:rPr lang="en-US" sz="1600"/>
                        <a:t> for new optimizer have been chosen and tested with several training runs</a:t>
                      </a:r>
                      <a:endParaRPr sz="1600"/>
                    </a:p>
                    <a:p>
                      <a:pPr indent="-330200" lvl="0" marL="457200" marR="0" rtl="0" algn="l">
                        <a:spcBef>
                          <a:spcPts val="0"/>
                        </a:spcBef>
                        <a:spcAft>
                          <a:spcPts val="0"/>
                        </a:spcAft>
                        <a:buSzPts val="1600"/>
                        <a:buChar char="●"/>
                      </a:pPr>
                      <a:r>
                        <a:rPr lang="en-US" sz="1600"/>
                        <a:t>Part order has been sent in to replace Coral Dev Board with Jetson Nano </a:t>
                      </a:r>
                      <a:endParaRPr sz="16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30200" lvl="0" marL="457200" marR="0" rtl="0" algn="l">
                        <a:spcBef>
                          <a:spcPts val="0"/>
                        </a:spcBef>
                        <a:spcAft>
                          <a:spcPts val="0"/>
                        </a:spcAft>
                        <a:buSzPts val="1600"/>
                        <a:buChar char="●"/>
                      </a:pPr>
                      <a:r>
                        <a:rPr lang="en-US" sz="1600"/>
                        <a:t>Model’s dataset will be changed from boxed labeling to polygonal labeling and rebalance validation/train/test image count. </a:t>
                      </a:r>
                      <a:endParaRPr sz="1600"/>
                    </a:p>
                    <a:p>
                      <a:pPr indent="-330200" lvl="0" marL="457200" marR="0" rtl="0" algn="l">
                        <a:spcBef>
                          <a:spcPts val="0"/>
                        </a:spcBef>
                        <a:spcAft>
                          <a:spcPts val="0"/>
                        </a:spcAft>
                        <a:buSzPts val="1600"/>
                        <a:buChar char="●"/>
                      </a:pPr>
                      <a:r>
                        <a:rPr lang="en-US" sz="1600"/>
                        <a:t>Move control files to Jetson Nano and adjust GPIO config. </a:t>
                      </a:r>
                      <a:endParaRPr sz="1600"/>
                    </a:p>
                    <a:p>
                      <a:pPr indent="-330200" lvl="0" marL="457200" marR="0" rtl="0" algn="l">
                        <a:spcBef>
                          <a:spcPts val="0"/>
                        </a:spcBef>
                        <a:spcAft>
                          <a:spcPts val="0"/>
                        </a:spcAft>
                        <a:buSzPts val="1600"/>
                        <a:buChar char="●"/>
                      </a:pPr>
                      <a:r>
                        <a:rPr lang="en-US" sz="1600"/>
                        <a:t>Begin/Complete Integration with power subsystem</a:t>
                      </a:r>
                      <a:endParaRPr sz="1600"/>
                    </a:p>
                    <a:p>
                      <a:pPr indent="-330200" lvl="0" marL="457200" marR="0" rtl="0" algn="l">
                        <a:spcBef>
                          <a:spcPts val="0"/>
                        </a:spcBef>
                        <a:spcAft>
                          <a:spcPts val="0"/>
                        </a:spcAft>
                        <a:buSzPts val="1600"/>
                        <a:buChar char="●"/>
                      </a:pPr>
                      <a:r>
                        <a:rPr lang="en-US" sz="1600"/>
                        <a:t>Begin integration with emitter subsystem </a:t>
                      </a:r>
                      <a:endParaRPr sz="1600"/>
                    </a:p>
                    <a:p>
                      <a:pPr indent="-330200" lvl="0" marL="457200" marR="0" rtl="0" algn="l">
                        <a:spcBef>
                          <a:spcPts val="0"/>
                        </a:spcBef>
                        <a:spcAft>
                          <a:spcPts val="0"/>
                        </a:spcAft>
                        <a:buSzPts val="1600"/>
                        <a:buChar char="●"/>
                      </a:pPr>
                      <a:r>
                        <a:rPr lang="en-US" sz="1600"/>
                        <a:t>Return code to original PyTorch  from current Tensorflow </a:t>
                      </a:r>
                      <a:endParaRPr sz="16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6a0b163ffe_3_6"/>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Andrew Albritton</a:t>
            </a:r>
            <a:endParaRPr/>
          </a:p>
        </p:txBody>
      </p:sp>
      <p:pic>
        <p:nvPicPr>
          <p:cNvPr id="105" name="Google Shape;105;g26a0b163ffe_3_6"/>
          <p:cNvPicPr preferRelativeResize="0"/>
          <p:nvPr/>
        </p:nvPicPr>
        <p:blipFill>
          <a:blip r:embed="rId3">
            <a:alphaModFix/>
          </a:blip>
          <a:stretch>
            <a:fillRect/>
          </a:stretch>
        </p:blipFill>
        <p:spPr>
          <a:xfrm>
            <a:off x="6805925" y="1950175"/>
            <a:ext cx="2338075" cy="2315449"/>
          </a:xfrm>
          <a:prstGeom prst="rect">
            <a:avLst/>
          </a:prstGeom>
          <a:noFill/>
          <a:ln>
            <a:noFill/>
          </a:ln>
        </p:spPr>
      </p:pic>
      <p:pic>
        <p:nvPicPr>
          <p:cNvPr id="106" name="Google Shape;106;g26a0b163ffe_3_6"/>
          <p:cNvPicPr preferRelativeResize="0"/>
          <p:nvPr/>
        </p:nvPicPr>
        <p:blipFill>
          <a:blip r:embed="rId4">
            <a:alphaModFix/>
          </a:blip>
          <a:stretch>
            <a:fillRect/>
          </a:stretch>
        </p:blipFill>
        <p:spPr>
          <a:xfrm>
            <a:off x="6805925" y="4265625"/>
            <a:ext cx="2338075" cy="2592375"/>
          </a:xfrm>
          <a:prstGeom prst="rect">
            <a:avLst/>
          </a:prstGeom>
          <a:noFill/>
          <a:ln>
            <a:noFill/>
          </a:ln>
        </p:spPr>
      </p:pic>
      <p:pic>
        <p:nvPicPr>
          <p:cNvPr id="107" name="Google Shape;107;g26a0b163ffe_3_6"/>
          <p:cNvPicPr preferRelativeResize="0"/>
          <p:nvPr/>
        </p:nvPicPr>
        <p:blipFill rotWithShape="1">
          <a:blip r:embed="rId5">
            <a:alphaModFix/>
          </a:blip>
          <a:srcRect b="1719" l="7558" r="18340" t="0"/>
          <a:stretch/>
        </p:blipFill>
        <p:spPr>
          <a:xfrm>
            <a:off x="3360075" y="2823725"/>
            <a:ext cx="3445825" cy="3434049"/>
          </a:xfrm>
          <a:prstGeom prst="rect">
            <a:avLst/>
          </a:prstGeom>
          <a:noFill/>
          <a:ln>
            <a:noFill/>
          </a:ln>
        </p:spPr>
      </p:pic>
      <p:pic>
        <p:nvPicPr>
          <p:cNvPr id="108" name="Google Shape;108;g26a0b163ffe_3_6"/>
          <p:cNvPicPr preferRelativeResize="0"/>
          <p:nvPr/>
        </p:nvPicPr>
        <p:blipFill rotWithShape="1">
          <a:blip r:embed="rId6">
            <a:alphaModFix/>
          </a:blip>
          <a:srcRect b="0" l="7315" r="18489" t="0"/>
          <a:stretch/>
        </p:blipFill>
        <p:spPr>
          <a:xfrm>
            <a:off x="0" y="2823725"/>
            <a:ext cx="3360077" cy="34942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6a0b163ffe_2_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Melquisedc Ordonez</a:t>
            </a:r>
            <a:endParaRPr/>
          </a:p>
        </p:txBody>
      </p:sp>
      <p:graphicFrame>
        <p:nvGraphicFramePr>
          <p:cNvPr id="114" name="Google Shape;114;g26a0b163ffe_2_6"/>
          <p:cNvGraphicFramePr/>
          <p:nvPr/>
        </p:nvGraphicFramePr>
        <p:xfrm>
          <a:off x="685800" y="1952075"/>
          <a:ext cx="3000000" cy="3000000"/>
        </p:xfrm>
        <a:graphic>
          <a:graphicData uri="http://schemas.openxmlformats.org/drawingml/2006/table">
            <a:tbl>
              <a:tblPr>
                <a:noFill/>
                <a:tableStyleId>{1DA4BC20-98A7-41C7-9935-3587468A39E3}</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  15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PCB ordered(along with backup board)</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Complete integration from arduino based C++ </a:t>
                      </a:r>
                      <a:r>
                        <a:rPr lang="en-US" sz="1800"/>
                        <a:t>control</a:t>
                      </a:r>
                      <a:r>
                        <a:rPr lang="en-US" sz="1800"/>
                        <a:t> over to new Jetson Nano interface on python(on backup board for now).</a:t>
                      </a:r>
                      <a:endParaRPr sz="1800"/>
                    </a:p>
                    <a:p>
                      <a:pPr indent="-342900" lvl="0" marL="457200" marR="0" rtl="0" algn="l">
                        <a:spcBef>
                          <a:spcPts val="0"/>
                        </a:spcBef>
                        <a:spcAft>
                          <a:spcPts val="0"/>
                        </a:spcAft>
                        <a:buSzPts val="1800"/>
                        <a:buChar char="●"/>
                      </a:pPr>
                      <a:r>
                        <a:rPr lang="en-US" sz="1800"/>
                        <a:t>Complete integration with power </a:t>
                      </a:r>
                      <a:r>
                        <a:rPr lang="en-US" sz="1800"/>
                        <a:t>subsystem</a:t>
                      </a:r>
                      <a:r>
                        <a:rPr lang="en-US" sz="1800"/>
                        <a:t>.</a:t>
                      </a:r>
                      <a:endParaRPr sz="1800"/>
                    </a:p>
                    <a:p>
                      <a:pPr indent="-342900" lvl="0" marL="457200" marR="0" rtl="0" algn="l">
                        <a:spcBef>
                          <a:spcPts val="0"/>
                        </a:spcBef>
                        <a:spcAft>
                          <a:spcPts val="0"/>
                        </a:spcAft>
                        <a:buSzPts val="1800"/>
                        <a:buChar char="●"/>
                      </a:pPr>
                      <a:r>
                        <a:rPr lang="en-US" sz="1800"/>
                        <a:t>Begin integration of screen UI with MCU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15" name="Google Shape;115;g26a0b163ffe_2_6"/>
          <p:cNvSpPr txBox="1"/>
          <p:nvPr/>
        </p:nvSpPr>
        <p:spPr>
          <a:xfrm>
            <a:off x="544945" y="4326975"/>
            <a:ext cx="8405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